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4"/>
    <p:restoredTop sz="82346"/>
  </p:normalViewPr>
  <p:slideViewPr>
    <p:cSldViewPr snapToGrid="0" snapToObjects="1" showGuides="1">
      <p:cViewPr varScale="1">
        <p:scale>
          <a:sx n="94" d="100"/>
          <a:sy n="94" d="100"/>
        </p:scale>
        <p:origin x="9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feature</a:t>
            </a:r>
            <a:r>
              <a:rPr lang="en-US" baseline="0" dirty="0"/>
              <a:t> engineering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/cosc572/f16/07_linear-models_slides.pdf</a:t>
            </a:r>
          </a:p>
          <a:p>
            <a:endParaRPr lang="en-US" dirty="0"/>
          </a:p>
          <a:p>
            <a:r>
              <a:rPr lang="en-US" dirty="0"/>
              <a:t>add </a:t>
            </a:r>
            <a:r>
              <a:rPr lang="en-US" dirty="0" err="1"/>
              <a:t>maxent</a:t>
            </a:r>
            <a:r>
              <a:rPr lang="en-US" dirty="0"/>
              <a:t> http://</a:t>
            </a:r>
            <a:r>
              <a:rPr lang="en-US" dirty="0" err="1"/>
              <a:t>www.inf.ed.ac.uk</a:t>
            </a:r>
            <a:r>
              <a:rPr lang="en-US" dirty="0"/>
              <a:t>/teaching/courses/</a:t>
            </a:r>
            <a:r>
              <a:rPr lang="en-US" dirty="0" err="1"/>
              <a:t>fnlp</a:t>
            </a:r>
            <a:r>
              <a:rPr lang="en-US" dirty="0"/>
              <a:t>/lectures/07_slides.pdf</a:t>
            </a:r>
          </a:p>
          <a:p>
            <a:endParaRPr lang="en-US" dirty="0"/>
          </a:p>
          <a:p>
            <a:r>
              <a:rPr lang="en-US" dirty="0"/>
              <a:t>but need to understand training!</a:t>
            </a:r>
          </a:p>
          <a:p>
            <a:endParaRPr lang="en-US" dirty="0"/>
          </a:p>
          <a:p>
            <a:r>
              <a:rPr lang="en-US" dirty="0"/>
              <a:t>or maybe parts of</a:t>
            </a:r>
            <a:r>
              <a:rPr lang="en-US" baseline="0" dirty="0"/>
              <a:t> http://</a:t>
            </a:r>
            <a:r>
              <a:rPr lang="en-US" baseline="0" dirty="0" err="1"/>
              <a:t>people.cs.georgetown.edu</a:t>
            </a:r>
            <a:r>
              <a:rPr lang="en-US" baseline="0" dirty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p(Y | Filled with horrific ...)  = P(Filled, with, horrific….|Y)P(Y)/P(filled, with, horrific,…) </a:t>
            </a:r>
            <a:r>
              <a:rPr lang="en-US" dirty="0">
                <a:sym typeface="Wingdings" panose="05000000000000000000" pitchFamily="2" charset="2"/>
              </a:rPr>
              <a:t> Bayes Rule</a:t>
            </a:r>
          </a:p>
          <a:p>
            <a:r>
              <a:rPr lang="en-US" dirty="0">
                <a:sym typeface="Wingdings" panose="05000000000000000000" pitchFamily="2" charset="2"/>
              </a:rPr>
              <a:t>Now, this is similar to the argmax and since we want a proportion, we can take P(filled, with, horrific,…) out since they don’t change </a:t>
            </a:r>
          </a:p>
          <a:p>
            <a:r>
              <a:rPr lang="en-US" dirty="0">
                <a:sym typeface="Wingdings" panose="05000000000000000000" pitchFamily="2" charset="2"/>
              </a:rPr>
              <a:t>So we will have </a:t>
            </a:r>
            <a:r>
              <a:rPr lang="en-US" dirty="0"/>
              <a:t>p(Y | Filled with horrific ...) ∝  P(Filled, with, horrific….|Y) P(Y)</a:t>
            </a:r>
          </a:p>
          <a:p>
            <a:r>
              <a:rPr lang="en-US" dirty="0"/>
              <a:t>Now let’s apply the </a:t>
            </a:r>
            <a:r>
              <a:rPr lang="en-US" b="1" dirty="0"/>
              <a:t>naïve base assumption: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So P</a:t>
            </a:r>
            <a:r>
              <a:rPr lang="en-US" dirty="0"/>
              <a:t>(Y | Filled with horrific ...) ∝  P(Filled, with, horrific….| Y) P(Y) </a:t>
            </a:r>
            <a:r>
              <a:rPr lang="en-US" b="1" dirty="0"/>
              <a:t>(Bayes)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P(Y) x P(with | Y) x P(horrific | Y) x P(Filled | Y)... (</a:t>
            </a:r>
            <a:r>
              <a:rPr lang="en-US" b="1" dirty="0"/>
              <a:t>Naïve Bayes Assumption)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7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model isn’t very good because the structure of the sentence is lost. Sometimes we can reword sentences and get a totally different meaning. (</a:t>
            </a:r>
            <a:r>
              <a:rPr lang="en-US" b="1" dirty="0"/>
              <a:t>That’s why the bag of word is wrong)</a:t>
            </a:r>
          </a:p>
          <a:p>
            <a:endParaRPr lang="en-US" b="0" dirty="0"/>
          </a:p>
          <a:p>
            <a:r>
              <a:rPr lang="en-US" b="1" dirty="0"/>
              <a:t>What about the naïve </a:t>
            </a:r>
            <a:r>
              <a:rPr lang="en-US" b="1" dirty="0" err="1"/>
              <a:t>bayes</a:t>
            </a:r>
            <a:r>
              <a:rPr lang="en-US" b="1" dirty="0"/>
              <a:t> assumption?</a:t>
            </a:r>
          </a:p>
          <a:p>
            <a:r>
              <a:rPr lang="en-US" b="0" dirty="0"/>
              <a:t>Because it takes the assumption that two words completely occurs independently, which is not always the case!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wprops</a:t>
            </a:r>
            <a:r>
              <a:rPr lang="en-US" dirty="0"/>
              <a:t> are the word </a:t>
            </a:r>
            <a:r>
              <a:rPr lang="en-US" dirty="0" err="1"/>
              <a:t>propabilities</a:t>
            </a:r>
            <a:r>
              <a:rPr lang="en-US" dirty="0"/>
              <a:t>, examples p(good)</a:t>
            </a:r>
          </a:p>
          <a:p>
            <a:r>
              <a:rPr lang="en-US" dirty="0"/>
              <a:t> </a:t>
            </a:r>
            <a:r>
              <a:rPr lang="en-US" dirty="0" err="1"/>
              <a:t>cprops</a:t>
            </a:r>
            <a:r>
              <a:rPr lang="en-US" dirty="0"/>
              <a:t> are the conditional </a:t>
            </a:r>
            <a:r>
              <a:rPr lang="en-US" dirty="0" err="1"/>
              <a:t>propabilities</a:t>
            </a:r>
            <a:r>
              <a:rPr lang="en-US" dirty="0"/>
              <a:t>, example p(</a:t>
            </a:r>
            <a:r>
              <a:rPr lang="en-US" dirty="0" err="1"/>
              <a:t>good|positive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where do we get </a:t>
            </a:r>
            <a:r>
              <a:rPr lang="en-US" dirty="0" err="1"/>
              <a:t>wprobs</a:t>
            </a:r>
            <a:r>
              <a:rPr lang="en-US" dirty="0"/>
              <a:t> and </a:t>
            </a:r>
            <a:r>
              <a:rPr lang="en-US" dirty="0" err="1"/>
              <a:t>cprobs</a:t>
            </a:r>
            <a:r>
              <a:rPr lang="en-US" dirty="0"/>
              <a:t>? </a:t>
            </a:r>
            <a:r>
              <a:rPr lang="en-US" dirty="0">
                <a:sym typeface="Wingdings" panose="05000000000000000000" pitchFamily="2" charset="2"/>
              </a:rPr>
              <a:t>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cscores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class scores.</a:t>
            </a:r>
          </a:p>
          <a:p>
            <a:r>
              <a:rPr lang="en-US" dirty="0">
                <a:sym typeface="Wingdings" panose="05000000000000000000" pitchFamily="2" charset="2"/>
              </a:rPr>
              <a:t> x, y  a pair from the training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 </a:t>
            </a:r>
            <a:r>
              <a:rPr lang="en-US" sz="12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 the counter of a word for a particular class</a:t>
            </a:r>
            <a:endParaRPr lang="en-US" sz="12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K+KV</a:t>
            </a:r>
          </a:p>
          <a:p>
            <a:endParaRPr lang="en-US" dirty="0"/>
          </a:p>
          <a:p>
            <a:r>
              <a:rPr lang="en-US" dirty="0"/>
              <a:t>How many free parameters? </a:t>
            </a:r>
          </a:p>
          <a:p>
            <a:r>
              <a:rPr lang="en-US" dirty="0"/>
              <a:t>(k-1) + (v-1)k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should be another table in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7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flipped the sign on the to go </a:t>
            </a:r>
            <a:r>
              <a:rPr lang="en-US" b="1" dirty="0"/>
              <a:t>from maximizing to minimizing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6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)</a:t>
                </a:r>
                <a:r>
                  <a:rPr lang="en-US" dirty="0"/>
                  <a:t> + </a:t>
                </a:r>
                <a:r>
                  <a:rPr lang="en-US" i="0">
                    <a:latin typeface="Cambria Math" panose="02040503050406030204" pitchFamily="18" charset="0"/>
                  </a:rPr>
                  <a:t>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 we used the chain</a:t>
                </a:r>
                <a:r>
                  <a:rPr lang="en-US" baseline="0" dirty="0">
                    <a:sym typeface="Wingdings" panose="05000000000000000000" pitchFamily="2" charset="2"/>
                  </a:rPr>
                  <a:t> rule here to get the </a:t>
                </a:r>
                <a:r>
                  <a:rPr lang="en-US" baseline="0" dirty="0" err="1">
                    <a:sym typeface="Wingdings" panose="05000000000000000000" pitchFamily="2" charset="2"/>
                  </a:rPr>
                  <a:t>derivitative</a:t>
                </a: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aseline="0" dirty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mr-IN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"exp"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)/(∑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</a:rPr>
                  <a:t>_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∈𝑌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)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▒</a:t>
                </a:r>
                <a:r>
                  <a:rPr lang="mr-IN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〖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i="0">
                    <a:latin typeface="Cambria Math" charset="0"/>
                  </a:rPr>
                  <a:t>exp" (𝑤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𝑇</a:t>
                </a:r>
                <a:r>
                  <a:rPr lang="en-US" i="0">
                    <a:latin typeface="Cambria Math" charset="0"/>
                    <a:ea typeface="Cambria Math" charset="0"/>
                  </a:rPr>
                  <a:t> </a:t>
                </a:r>
                <a:r>
                  <a:rPr lang="en-US" i="0">
                    <a:latin typeface="Cambria Math" charset="0"/>
                    <a:ea typeface="Cambria Math" charset="0"/>
                    <a:cs typeface="Cambria Math" charset="0"/>
                  </a:rPr>
                  <a:t>𝜙</a:t>
                </a:r>
                <a:r>
                  <a:rPr lang="en-US" i="0">
                    <a:latin typeface="Cambria Math" panose="02040503050406030204" pitchFamily="18" charset="0"/>
                    <a:ea typeface="Cambria Math" charset="0"/>
                    <a:cs typeface="Cambria Math" charset="0"/>
                  </a:rPr>
                  <a:t>(</a:t>
                </a:r>
                <a:r>
                  <a:rPr lang="en-US" i="0">
                    <a:latin typeface="Cambria Math" charset="0"/>
                  </a:rPr>
                  <a:t>𝑥, 𝑦</a:t>
                </a:r>
                <a:r>
                  <a:rPr lang="en-US" i="0">
                    <a:latin typeface="Cambria Math" panose="02040503050406030204" pitchFamily="18" charset="0"/>
                  </a:rPr>
                  <a:t>^</a:t>
                </a:r>
                <a:r>
                  <a:rPr lang="en-US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charset="0"/>
                  </a:rPr>
                  <a:t>′</a:t>
                </a:r>
                <a:r>
                  <a:rPr lang="en-US" b="0" i="0">
                    <a:latin typeface="Cambria Math" panose="02040503050406030204" pitchFamily="18" charset="0"/>
                  </a:rPr>
                  <a:t> )</a:t>
                </a:r>
                <a:r>
                  <a:rPr lang="en-US" i="0">
                    <a:latin typeface="Cambria Math" charset="0"/>
                  </a:rPr>
                  <a:t>)</a:t>
                </a:r>
                <a:r>
                  <a:rPr lang="mr-IN" i="0">
                    <a:latin typeface="Cambria Math" panose="02040503050406030204" pitchFamily="18" charset="0"/>
                  </a:rPr>
                  <a:t>〗)</a:t>
                </a:r>
                <a:r>
                  <a:rPr lang="en-US" dirty="0"/>
                  <a:t> =</a:t>
                </a:r>
                <a:r>
                  <a:rPr lang="en-US" baseline="0" dirty="0"/>
                  <a:t> P(y’ | x)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2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sym typeface="Wingdings" panose="05000000000000000000" pitchFamily="2" charset="2"/>
              </a:rPr>
              <a:t> x is the data, y is the label </a:t>
            </a:r>
            <a:r>
              <a:rPr lang="en-US">
                <a:sym typeface="Wingdings" panose="05000000000000000000" pitchFamily="2" charset="2"/>
              </a:rPr>
              <a:t>(supervised)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1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replacing the sets of good and bad with training data</a:t>
            </a:r>
          </a:p>
          <a:p>
            <a:endParaRPr lang="en-US" dirty="0"/>
          </a:p>
          <a:p>
            <a:r>
              <a:rPr lang="en-US" dirty="0"/>
              <a:t>We are getting the good and bad from the program on slide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Zip </a:t>
            </a:r>
            <a:r>
              <a:rPr lang="en-US" dirty="0">
                <a:sym typeface="Wingdings" panose="05000000000000000000" pitchFamily="2" charset="2"/>
              </a:rPr>
              <a:t> takes two lists and gives tuple of every element in x and y so pairs! Scores is a word counter.</a:t>
            </a:r>
          </a:p>
          <a:p>
            <a:r>
              <a:rPr lang="en-US" dirty="0">
                <a:sym typeface="Wingdings" panose="05000000000000000000" pitchFamily="2" charset="2"/>
              </a:rPr>
              <a:t>Then we iterate over scores, divide them into good set and bad set. Then the good and bad sets would be used in the program on slide 5!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MLE: Maximum Likelihood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3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/>
              <a:t>is true. It's an application of the law of total probability: p(</a:t>
            </a:r>
            <a:r>
              <a:rPr lang="en-US" baseline="0" dirty="0" err="1"/>
              <a:t>x|yz</a:t>
            </a:r>
            <a:r>
              <a:rPr lang="en-US" baseline="0" dirty="0"/>
              <a:t>) = p(</a:t>
            </a:r>
            <a:r>
              <a:rPr lang="en-US" baseline="0" dirty="0" err="1"/>
              <a:t>x,y,z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); sum out x and you get p(</a:t>
            </a:r>
            <a:r>
              <a:rPr lang="en-US" baseline="0" dirty="0" err="1"/>
              <a:t>y,z</a:t>
            </a:r>
            <a:r>
              <a:rPr lang="en-US" baseline="0" dirty="0"/>
              <a:t>)/p(</a:t>
            </a:r>
            <a:r>
              <a:rPr lang="en-US" baseline="0" dirty="0" err="1"/>
              <a:t>y,z</a:t>
            </a:r>
            <a:r>
              <a:rPr lang="en-US" baseline="0" dirty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/>
              <a:t>expand it all out, it's P(</a:t>
            </a:r>
            <a:r>
              <a:rPr lang="en-US" baseline="0" dirty="0" err="1"/>
              <a:t>z,y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5: Naive Bayes Classification, Features, </a:t>
            </a:r>
            <a:br>
              <a:rPr lang="en-US" dirty="0"/>
            </a:br>
            <a:r>
              <a:rPr lang="en-US" dirty="0"/>
              <a:t>Linear Models, Perceptron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Nathan Schneider's slides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梅約納</a:t>
            </a:r>
          </a:p>
          <a:p>
            <a:r>
              <a:rPr lang="en-US" dirty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</a:t>
            </a:r>
            <a:r>
              <a:rPr lang="en-US" dirty="0">
                <a:highlight>
                  <a:srgbClr val="FFFF00"/>
                </a:highlight>
              </a:rPr>
              <a:t>let's make two </a:t>
            </a:r>
            <a:r>
              <a:rPr lang="en-US" b="1" dirty="0">
                <a:highlight>
                  <a:srgbClr val="FFFF00"/>
                </a:highlight>
              </a:rPr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Bag of Words (</a:t>
            </a:r>
            <a:r>
              <a:rPr lang="en-US" b="1" dirty="0" err="1">
                <a:highlight>
                  <a:srgbClr val="FFFF00"/>
                </a:highlight>
              </a:rPr>
              <a:t>BoW</a:t>
            </a:r>
            <a:r>
              <a:rPr lang="en-US" b="1" dirty="0">
                <a:highlight>
                  <a:srgbClr val="FFFF00"/>
                </a:highlight>
              </a:rPr>
              <a:t>) assumption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Assume the order of the words in the document doesn't matter: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6.1</a:t>
            </a:r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estimating p(</a:t>
            </a:r>
            <a:r>
              <a:rPr lang="en-US" dirty="0" err="1"/>
              <a:t>Y|Filled</a:t>
            </a:r>
            <a:r>
              <a:rPr lang="en-US" dirty="0"/>
              <a:t> with horrific...) directly,  let's make two </a:t>
            </a:r>
            <a:r>
              <a:rPr lang="en-US" b="1" dirty="0"/>
              <a:t>modeling assumptions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 assumption</a:t>
            </a:r>
            <a:r>
              <a:rPr lang="en-US" dirty="0"/>
              <a:t>: Assume the order of the words in the document doesn't matter:</a:t>
            </a:r>
            <a:br>
              <a:rPr lang="en-US" dirty="0"/>
            </a:br>
            <a:r>
              <a:rPr lang="en-US" dirty="0"/>
              <a:t>p(</a:t>
            </a:r>
            <a:r>
              <a:rPr lang="en-US" dirty="0" err="1"/>
              <a:t>Y|Filled</a:t>
            </a:r>
            <a:r>
              <a:rPr lang="en-US" dirty="0"/>
              <a:t> with horrific ...) = P(</a:t>
            </a:r>
            <a:r>
              <a:rPr lang="en-US" dirty="0" err="1"/>
              <a:t>Y|with</a:t>
            </a:r>
            <a:r>
              <a:rPr lang="en-US" dirty="0"/>
              <a:t>, horrific, Filled, ...)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highlight>
                  <a:srgbClr val="FFFF00"/>
                </a:highlight>
              </a:rPr>
              <a:t>So called because a </a:t>
            </a:r>
            <a:r>
              <a:rPr lang="en-US" b="1" dirty="0">
                <a:highlight>
                  <a:srgbClr val="FFFF00"/>
                </a:highlight>
              </a:rPr>
              <a:t>bag</a:t>
            </a:r>
            <a:r>
              <a:rPr lang="en-US" dirty="0">
                <a:highlight>
                  <a:srgbClr val="FFFF00"/>
                </a:highlight>
              </a:rPr>
              <a:t> or </a:t>
            </a:r>
            <a:r>
              <a:rPr lang="en-US" b="1" dirty="0">
                <a:highlight>
                  <a:srgbClr val="FFFF00"/>
                </a:highlight>
              </a:rPr>
              <a:t>multiset</a:t>
            </a:r>
            <a:r>
              <a:rPr lang="en-US" dirty="0">
                <a:highlight>
                  <a:srgbClr val="FFFF00"/>
                </a:highlight>
              </a:rPr>
              <a:t> is a data structure that stores counts of elements, but not their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 sequence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independent word events</a:t>
            </a:r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BoW</a:t>
            </a:r>
            <a:r>
              <a:rPr lang="en-US" dirty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 assumption</a:t>
            </a:r>
            <a:r>
              <a:rPr lang="en-US" dirty="0">
                <a:highlight>
                  <a:srgbClr val="FFFF00"/>
                </a:highlight>
              </a:rPr>
              <a:t>: Words are independent conditioned on their class: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P(Filled, with, 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Wait, but we were estimating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Bayes Rule!</a:t>
            </a:r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1) If P is a probability function, which of the following is equal to P(x | y, z)?</a:t>
            </a:r>
          </a:p>
          <a:p>
            <a:pPr lvl="1"/>
            <a:r>
              <a:rPr lang="en-US" sz="3200" dirty="0"/>
              <a:t>A) P(x) / P(y, z)</a:t>
            </a:r>
          </a:p>
          <a:p>
            <a:pPr lvl="1"/>
            <a:r>
              <a:rPr lang="en-US" sz="3200" dirty="0"/>
              <a:t>B) P(y)P(z) / P(x, y, z)</a:t>
            </a:r>
          </a:p>
          <a:p>
            <a:pPr lvl="1"/>
            <a:r>
              <a:rPr lang="en-US" sz="3200" dirty="0"/>
              <a:t>C) P(x, y, z) / P(y, z)</a:t>
            </a:r>
          </a:p>
          <a:p>
            <a:pPr lvl="1"/>
            <a:r>
              <a:rPr lang="en-US" sz="3200" dirty="0"/>
              <a:t>D) P(x)P(</a:t>
            </a:r>
            <a:r>
              <a:rPr lang="en-US" sz="3200" dirty="0" err="1"/>
              <a:t>x|y</a:t>
            </a:r>
            <a:r>
              <a:rPr lang="en-US" sz="3200" dirty="0"/>
              <a:t>)P(</a:t>
            </a:r>
            <a:r>
              <a:rPr lang="en-US" sz="3200" dirty="0" err="1"/>
              <a:t>x|z</a:t>
            </a:r>
            <a:r>
              <a:rPr lang="en-US" sz="32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/>
              <a:t>2) Which is/are guaranteed to be true (assume no null event cases)?</a:t>
            </a:r>
          </a:p>
          <a:p>
            <a:pPr lvl="1"/>
            <a:r>
              <a:rPr lang="en-US" sz="3200" dirty="0"/>
              <a:t>A)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B) ∀ x, </a:t>
            </a:r>
            <a:r>
              <a:rPr lang="en-US" sz="3200" dirty="0" err="1"/>
              <a:t>Σ</a:t>
            </a:r>
            <a:r>
              <a:rPr lang="en-US" sz="3200" baseline="-25000" dirty="0" err="1"/>
              <a:t>y</a:t>
            </a:r>
            <a:r>
              <a:rPr lang="en-US" sz="3200" dirty="0"/>
              <a:t> </a:t>
            </a:r>
            <a:r>
              <a:rPr lang="en-US" sz="3200" dirty="0" err="1"/>
              <a:t>Σ</a:t>
            </a:r>
            <a:r>
              <a:rPr lang="en-US" sz="3200" baseline="-25000" dirty="0" err="1"/>
              <a:t>z</a:t>
            </a:r>
            <a:r>
              <a:rPr lang="en-US" sz="3200" dirty="0"/>
              <a:t> P(x | y, z) = 1</a:t>
            </a:r>
          </a:p>
          <a:p>
            <a:pPr lvl="1"/>
            <a:r>
              <a:rPr lang="en-US" sz="3200" dirty="0"/>
              <a:t>C)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= 1</a:t>
            </a:r>
          </a:p>
          <a:p>
            <a:pPr lvl="1"/>
            <a:r>
              <a:rPr lang="en-US" sz="3200" dirty="0"/>
              <a:t>D) ∀ y ∀ z, </a:t>
            </a:r>
            <a:r>
              <a:rPr lang="en-US" sz="3200" dirty="0" err="1"/>
              <a:t>Σ</a:t>
            </a:r>
            <a:r>
              <a:rPr lang="en-US" sz="3200" baseline="-25000" dirty="0" err="1"/>
              <a:t>x</a:t>
            </a:r>
            <a:r>
              <a:rPr lang="en-US" sz="3200" dirty="0"/>
              <a:t> P(x) P(</a:t>
            </a:r>
            <a:r>
              <a:rPr lang="en-US" sz="3200" dirty="0" err="1"/>
              <a:t>y|x</a:t>
            </a:r>
            <a:r>
              <a:rPr lang="en-US" sz="3200" dirty="0"/>
              <a:t>) P(</a:t>
            </a:r>
            <a:r>
              <a:rPr lang="en-US" sz="3200" dirty="0" err="1"/>
              <a:t>z|x</a:t>
            </a:r>
            <a:r>
              <a:rPr lang="en-US" sz="3200" dirty="0"/>
              <a:t>, y) = 1</a:t>
            </a:r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is/are equal to P(A|B, C, D)?</a:t>
            </a:r>
          </a:p>
          <a:p>
            <a:pPr lvl="1"/>
            <a:r>
              <a:rPr lang="en-US" dirty="0"/>
              <a:t>1) P(B, C, D | A) P(A)</a:t>
            </a:r>
          </a:p>
          <a:p>
            <a:pPr lvl="1"/>
            <a:r>
              <a:rPr lang="en-US" dirty="0"/>
              <a:t>2) P(B|C, D) P(B|A, C) P(B |A, D)</a:t>
            </a:r>
          </a:p>
          <a:p>
            <a:pPr lvl="1"/>
            <a:r>
              <a:rPr lang="en-US" dirty="0"/>
              <a:t>3) P(D, C, B | A) P(A) / P(D, C, B)</a:t>
            </a:r>
          </a:p>
          <a:p>
            <a:pPr lvl="1"/>
            <a:r>
              <a:rPr lang="en-US" dirty="0"/>
              <a:t>4)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Note that while P(A|B, C, D) ≠ P(B, C, D | A) P(A), </a:t>
            </a:r>
            <a:br>
              <a:rPr lang="en-US" dirty="0"/>
            </a:b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P(A|B, C, D)  = </a:t>
            </a:r>
            <a:r>
              <a:rPr lang="en-US" dirty="0" err="1"/>
              <a:t>argmax</a:t>
            </a:r>
            <a:r>
              <a:rPr lang="en-US" baseline="-25000" dirty="0" err="1"/>
              <a:t>A</a:t>
            </a:r>
            <a:r>
              <a:rPr lang="en-US" dirty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that generalizes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Put the assumptions/rule together: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p(</a:t>
            </a:r>
            <a:r>
              <a:rPr lang="en-US" dirty="0" err="1">
                <a:highlight>
                  <a:srgbClr val="FFFF00"/>
                </a:highlight>
              </a:rPr>
              <a:t>Y|Filled</a:t>
            </a:r>
            <a:r>
              <a:rPr lang="en-US" dirty="0">
                <a:highlight>
                  <a:srgbClr val="FFFF00"/>
                </a:highlight>
              </a:rPr>
              <a:t> with horrific ...) = P(</a:t>
            </a:r>
            <a:r>
              <a:rPr lang="en-US" dirty="0" err="1">
                <a:highlight>
                  <a:srgbClr val="FFFF00"/>
                </a:highlight>
              </a:rPr>
              <a:t>Y|with</a:t>
            </a:r>
            <a:r>
              <a:rPr lang="en-US" dirty="0">
                <a:highlight>
                  <a:srgbClr val="FFFF00"/>
                </a:highlight>
              </a:rPr>
              <a:t>, horrific, Filled, ...) (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∝ P(Y) x P(with, horrific, Filled, ...|Y) (Bayes' rule)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                                               =  P(Y) x P(</a:t>
            </a:r>
            <a:r>
              <a:rPr lang="en-US" dirty="0" err="1">
                <a:highlight>
                  <a:srgbClr val="FFFF00"/>
                </a:highlight>
              </a:rPr>
              <a:t>with|Y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horrific|Y</a:t>
            </a:r>
            <a:r>
              <a:rPr lang="en-US" dirty="0">
                <a:highlight>
                  <a:srgbClr val="FFFF00"/>
                </a:highlight>
              </a:rPr>
              <a:t>) x P(</a:t>
            </a:r>
            <a:r>
              <a:rPr lang="en-US" dirty="0" err="1">
                <a:highlight>
                  <a:srgbClr val="FFFF00"/>
                </a:highlight>
              </a:rPr>
              <a:t>Filled|Y</a:t>
            </a:r>
            <a:r>
              <a:rPr lang="en-US" dirty="0">
                <a:highlight>
                  <a:srgbClr val="FFFF00"/>
                </a:highlight>
              </a:rPr>
              <a:t>)...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                                                    (Naive Bayes </a:t>
            </a:r>
            <a:r>
              <a:rPr lang="en-US" dirty="0" err="1">
                <a:highlight>
                  <a:srgbClr val="FFFF00"/>
                </a:highlight>
              </a:rPr>
              <a:t>assmptn</a:t>
            </a:r>
            <a:r>
              <a:rPr lang="en-US" dirty="0">
                <a:highlight>
                  <a:srgbClr val="FFFF00"/>
                </a:highlight>
              </a:rPr>
              <a:t>)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pPr lvl="1"/>
            <a:endParaRPr lang="en-US" dirty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"all models are wrong, but some are useful" </a:t>
            </a:r>
            <a:r>
              <a:rPr lang="mr-IN" dirty="0"/>
              <a:t>–</a:t>
            </a:r>
            <a:r>
              <a:rPr lang="en-US" dirty="0"/>
              <a:t> George Box, statistician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</a:t>
            </a:r>
            <a:r>
              <a:rPr lang="en-US" dirty="0" err="1">
                <a:highlight>
                  <a:srgbClr val="FFFF00"/>
                </a:highlight>
              </a:rPr>
              <a:t>BoW</a:t>
            </a:r>
            <a:r>
              <a:rPr lang="en-US" dirty="0">
                <a:highlight>
                  <a:srgbClr val="FFFF00"/>
                </a:highlight>
              </a:rPr>
              <a:t> assumption?</a:t>
            </a:r>
          </a:p>
          <a:p>
            <a:r>
              <a:rPr lang="en-US" dirty="0">
                <a:highlight>
                  <a:srgbClr val="FFFF00"/>
                </a:highlight>
              </a:rPr>
              <a:t>What's wrong with the Naive Bayes assumption?</a:t>
            </a:r>
          </a:p>
          <a:p>
            <a:r>
              <a:rPr lang="en-US" dirty="0"/>
              <a:t>But does it work?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Yes, for many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And that's kind of all that matters</a:t>
            </a:r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*=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/>
              <a:t>Recall the task: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This is a </a:t>
            </a:r>
            <a:r>
              <a:rPr lang="en-US" b="1" dirty="0"/>
              <a:t>classification</a:t>
            </a:r>
            <a:r>
              <a:rPr lang="en-US" dirty="0"/>
              <a:t> task: our input is free text but our output is a fixed set of labels</a:t>
            </a:r>
          </a:p>
          <a:p>
            <a:r>
              <a:rPr lang="en-US" dirty="0"/>
              <a:t>In this lecture, input/observed data is denoted </a:t>
            </a:r>
            <a:r>
              <a:rPr lang="en-US" i="1" dirty="0"/>
              <a:t>x </a:t>
            </a:r>
            <a:r>
              <a:rPr lang="en-US" dirty="0"/>
              <a:t>(or set </a:t>
            </a:r>
            <a:r>
              <a:rPr lang="en-US" i="1" dirty="0"/>
              <a:t>X</a:t>
            </a:r>
            <a:r>
              <a:rPr lang="en-US" dirty="0"/>
              <a:t>) and output/prediction is </a:t>
            </a:r>
            <a:r>
              <a:rPr lang="en-US" i="1" dirty="0"/>
              <a:t>y </a:t>
            </a:r>
            <a:r>
              <a:rPr lang="en-US" dirty="0"/>
              <a:t>(or set </a:t>
            </a:r>
            <a:r>
              <a:rPr lang="en-US" i="1" dirty="0"/>
              <a:t>Y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Naive Bayes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 = score/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probability or other value that is </a:t>
            </a:r>
            <a:r>
              <a:rPr lang="en-US" b="1" dirty="0"/>
              <a:t>learned</a:t>
            </a:r>
            <a:r>
              <a:rPr lang="en-US" dirty="0"/>
              <a:t> and used by the classifier is called a </a:t>
            </a:r>
            <a:r>
              <a:rPr lang="en-US" b="1" dirty="0"/>
              <a:t>parameter</a:t>
            </a:r>
            <a:r>
              <a:rPr lang="en-US" dirty="0"/>
              <a:t> (e.g. everything the learner sent the classifier)</a:t>
            </a:r>
          </a:p>
          <a:p>
            <a:r>
              <a:rPr lang="en-US" dirty="0">
                <a:highlight>
                  <a:srgbClr val="FFFF00"/>
                </a:highlight>
              </a:rPr>
              <a:t>Naive Bayes has two kinds of parameters: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Class prior distribution </a:t>
            </a:r>
            <a:r>
              <a:rPr lang="en-US" b="1" dirty="0">
                <a:highlight>
                  <a:srgbClr val="FFFF00"/>
                </a:highlight>
              </a:rPr>
              <a:t>P(Y)</a:t>
            </a:r>
            <a:r>
              <a:rPr lang="en-US" dirty="0">
                <a:highlight>
                  <a:srgbClr val="FFFF00"/>
                </a:highlight>
              </a:rPr>
              <a:t> = belief in the class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Likelihood distribution </a:t>
            </a:r>
            <a:r>
              <a:rPr lang="en-US" b="1" dirty="0">
                <a:highlight>
                  <a:srgbClr val="FFFF00"/>
                </a:highlight>
              </a:rPr>
              <a:t>P(W|Y)</a:t>
            </a:r>
            <a:r>
              <a:rPr lang="en-US" dirty="0">
                <a:highlight>
                  <a:srgbClr val="FFFF00"/>
                </a:highlight>
              </a:rPr>
              <a:t> = likelihood of observing a word in a class</a:t>
            </a:r>
          </a:p>
          <a:p>
            <a:r>
              <a:rPr lang="en-US" dirty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/>
              <a:t> </a:t>
            </a:r>
          </a:p>
          <a:p>
            <a:r>
              <a:rPr lang="en-US" dirty="0"/>
              <a:t>What if you see a new word, or word unassociated with that class, at test time?</a:t>
            </a:r>
          </a:p>
          <a:p>
            <a:r>
              <a:rPr lang="en-US" dirty="0"/>
              <a:t>Whole probability will be 0!</a:t>
            </a:r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Before: p(wonderful | </a:t>
            </a:r>
            <a:r>
              <a:rPr lang="en-US" dirty="0" err="1"/>
              <a:t>pos</a:t>
            </a:r>
            <a:r>
              <a:rPr lang="en-US" dirty="0"/>
              <a:t>) = count(wonderful, </a:t>
            </a:r>
            <a:r>
              <a:rPr lang="en-US" dirty="0" err="1"/>
              <a:t>pos</a:t>
            </a:r>
            <a:r>
              <a:rPr lang="en-US" dirty="0"/>
              <a:t>)/count(*, </a:t>
            </a:r>
            <a:r>
              <a:rPr lang="en-US" dirty="0" err="1"/>
              <a:t>pos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p(terrible | </a:t>
            </a:r>
            <a:r>
              <a:rPr lang="en-US" dirty="0" err="1"/>
              <a:t>pos</a:t>
            </a:r>
            <a:r>
              <a:rPr lang="en-US" dirty="0"/>
              <a:t>) = count(terrible, </a:t>
            </a:r>
            <a:r>
              <a:rPr lang="en-US" dirty="0" err="1"/>
              <a:t>pos</a:t>
            </a:r>
            <a:r>
              <a:rPr lang="en-US" dirty="0"/>
              <a:t>) = 0/count(*, </a:t>
            </a:r>
            <a:r>
              <a:rPr lang="en-US" dirty="0" err="1"/>
              <a:t>pos</a:t>
            </a:r>
            <a:r>
              <a:rPr lang="en-US" dirty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/>
              <a:t>Assume we've seen a special symbol called OOV (out of vocabulary) once per class. And assume we've seen all possibilities once more.</a:t>
            </a:r>
          </a:p>
          <a:p>
            <a:r>
              <a:rPr lang="en-US" dirty="0"/>
              <a:t>After: 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                 [count(wonderful, </a:t>
            </a:r>
            <a:r>
              <a:rPr lang="en-US" dirty="0" err="1"/>
              <a:t>pos</a:t>
            </a:r>
            <a:r>
              <a:rPr lang="en-US" dirty="0"/>
              <a:t>)+1]/[count(*,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1/[count(*, </a:t>
            </a:r>
            <a:r>
              <a:rPr lang="en-US" dirty="0" err="1"/>
              <a:t>pos</a:t>
            </a:r>
            <a:r>
              <a:rPr lang="en-US" dirty="0"/>
              <a:t>) + |V|+1]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5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(5001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147808+5001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167585+5001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Generalization: Additive (</a:t>
            </a:r>
            <a:r>
              <a:rPr lang="en-US" dirty="0" err="1"/>
              <a:t>Lidstone</a:t>
            </a:r>
            <a:r>
              <a:rPr lang="en-US" dirty="0"/>
              <a:t>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/>
              <a:t>We can use values other than 1. In general we use α</a:t>
            </a:r>
          </a:p>
          <a:p>
            <a:r>
              <a:rPr lang="en-US" dirty="0"/>
              <a:t>p(wonderful | </a:t>
            </a:r>
            <a:r>
              <a:rPr lang="en-US" dirty="0" err="1"/>
              <a:t>pos</a:t>
            </a:r>
            <a:r>
              <a:rPr lang="en-US" dirty="0"/>
              <a:t>) = </a:t>
            </a:r>
            <a:br>
              <a:rPr lang="en-US" dirty="0"/>
            </a:br>
            <a:r>
              <a:rPr lang="en-US" dirty="0"/>
              <a:t>    [count(wonderful, </a:t>
            </a:r>
            <a:r>
              <a:rPr lang="en-US" dirty="0" err="1"/>
              <a:t>pos</a:t>
            </a:r>
            <a:r>
              <a:rPr lang="en-US" dirty="0"/>
              <a:t>)+</a:t>
            </a:r>
            <a:r>
              <a:rPr lang="en-US" b="1" dirty="0"/>
              <a:t>α</a:t>
            </a:r>
            <a:r>
              <a:rPr lang="en-US" dirty="0"/>
              <a:t>]/[count(*,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p(terrible | </a:t>
            </a:r>
            <a:r>
              <a:rPr lang="en-US" dirty="0" err="1"/>
              <a:t>pos</a:t>
            </a:r>
            <a:r>
              <a:rPr lang="en-US" dirty="0"/>
              <a:t>)  = p(OOV | </a:t>
            </a:r>
            <a:r>
              <a:rPr lang="en-US" dirty="0" err="1"/>
              <a:t>pos</a:t>
            </a:r>
            <a:r>
              <a:rPr lang="en-US" dirty="0"/>
              <a:t>) = </a:t>
            </a:r>
            <a:r>
              <a:rPr lang="en-US" b="1" dirty="0"/>
              <a:t>α</a:t>
            </a:r>
            <a:r>
              <a:rPr lang="en-US" dirty="0"/>
              <a:t>/[count(*, </a:t>
            </a:r>
            <a:r>
              <a:rPr lang="en-US" dirty="0" err="1"/>
              <a:t>pos</a:t>
            </a:r>
            <a:r>
              <a:rPr lang="en-US" dirty="0"/>
              <a:t>) + </a:t>
            </a:r>
            <a:r>
              <a:rPr lang="en-US" b="1" dirty="0"/>
              <a:t>α</a:t>
            </a:r>
            <a:r>
              <a:rPr lang="en-US" dirty="0"/>
              <a:t>|V|+</a:t>
            </a:r>
            <a:r>
              <a:rPr lang="en-US" b="1" dirty="0"/>
              <a:t>α</a:t>
            </a:r>
            <a:r>
              <a:rPr lang="en-US" dirty="0"/>
              <a:t>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vocabulary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wonderful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...+0.5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(5000</a:t>
                      </a:r>
                      <a:r>
                        <a:rPr lang="en-US" baseline="0" dirty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147808+2500.5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167585+2500.5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α=0.5</a:t>
            </a:r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Practicalities: Underflow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Recall: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/>
          </a:p>
          <a:p>
            <a:r>
              <a:rPr lang="en-US" dirty="0"/>
              <a:t>x may be long! </a:t>
            </a:r>
            <a:r>
              <a:rPr lang="en-US" dirty="0" err="1"/>
              <a:t>wprobs</a:t>
            </a:r>
            <a:r>
              <a:rPr lang="en-US" dirty="0"/>
              <a:t>[w][c] may be small!</a:t>
            </a:r>
          </a:p>
          <a:p>
            <a:r>
              <a:rPr lang="en-US" dirty="0"/>
              <a:t>But remember log math!</a:t>
            </a:r>
          </a:p>
          <a:p>
            <a:pPr lvl="1"/>
            <a:r>
              <a:rPr lang="en-US" dirty="0" err="1"/>
              <a:t>exp</a:t>
            </a:r>
            <a:r>
              <a:rPr lang="en-US" dirty="0"/>
              <a:t>(log(x)) = x</a:t>
            </a:r>
          </a:p>
          <a:p>
            <a:pPr lvl="1"/>
            <a:r>
              <a:rPr lang="en-US" dirty="0"/>
              <a:t>log(</a:t>
            </a:r>
            <a:r>
              <a:rPr lang="en-US" dirty="0" err="1"/>
              <a:t>xy</a:t>
            </a:r>
            <a:r>
              <a:rPr lang="en-US" dirty="0"/>
              <a:t>) = log(x)+log(y)</a:t>
            </a:r>
          </a:p>
          <a:p>
            <a:pPr lvl="1"/>
            <a:r>
              <a:rPr lang="en-US" dirty="0"/>
              <a:t>∀x, y &gt; 0, x &gt; y ⟺ log(x) &gt; log(y)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Underflow with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Now: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Noisy Channel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/>
              <a:t>Reminder: Using Bayes' Rule interpretation of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"I will generate a positive </a:t>
            </a:r>
            <a:br>
              <a:rPr lang="en-US" sz="3200" dirty="0"/>
            </a:br>
            <a:r>
              <a:rPr lang="en-US" sz="3200" dirty="0"/>
              <a:t>review"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P(W|C)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"word to express</a:t>
            </a:r>
            <a:br>
              <a:rPr lang="en-US" sz="3200" dirty="0"/>
            </a:br>
            <a:r>
              <a:rPr lang="en-US" sz="3200" dirty="0"/>
              <a:t>my sentiment"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</a:t>
            </a:r>
            <a:r>
              <a:rPr lang="en-US" sz="3200" dirty="0" err="1"/>
              <a:t>pos</a:t>
            </a:r>
            <a:r>
              <a:rPr lang="en-US" sz="3200" dirty="0"/>
              <a:t>"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"great"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events A, B, C, D and are given:</a:t>
            </a:r>
            <a:br>
              <a:rPr lang="en-US" dirty="0"/>
            </a:br>
            <a:r>
              <a:rPr lang="en-US" dirty="0"/>
              <a:t>   P(A) = 0.5              P(A,B) = 0.25</a:t>
            </a:r>
            <a:br>
              <a:rPr lang="en-US" dirty="0"/>
            </a:br>
            <a:r>
              <a:rPr lang="en-US" dirty="0"/>
              <a:t>   P(B) = 0.3              P(B|C) = 0.2</a:t>
            </a:r>
            <a:br>
              <a:rPr lang="en-US" dirty="0"/>
            </a:br>
            <a:r>
              <a:rPr lang="en-US" dirty="0"/>
              <a:t>   P(C) = 0.6              P(A|B,C) = 0.1</a:t>
            </a:r>
            <a:br>
              <a:rPr lang="en-US" dirty="0"/>
            </a:br>
            <a:r>
              <a:rPr lang="en-US" dirty="0"/>
              <a:t>   P(D) = 0.4              P(B|A,C) = 0.7</a:t>
            </a:r>
          </a:p>
          <a:p>
            <a:r>
              <a:rPr lang="en-US" dirty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our </a:t>
            </a:r>
            <a:r>
              <a:rPr lang="en-US" dirty="0" err="1"/>
              <a:t>pos</a:t>
            </a:r>
            <a:r>
              <a:rPr lang="en-US" dirty="0"/>
              <a:t>/</a:t>
            </a:r>
            <a:r>
              <a:rPr lang="en-US" dirty="0" err="1"/>
              <a:t>neg</a:t>
            </a:r>
            <a:endParaRPr lang="en-US" dirty="0"/>
          </a:p>
          <a:p>
            <a:r>
              <a:rPr lang="en-US" dirty="0"/>
              <a:t>word list!</a:t>
            </a: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example</a:t>
            </a:r>
          </a:p>
          <a:p>
            <a:r>
              <a:rPr lang="en-US" dirty="0"/>
              <a:t>code from lecture 2</a:t>
            </a:r>
          </a:p>
          <a:p>
            <a:r>
              <a:rPr lang="en-US" dirty="0"/>
              <a:t>is slightly different but</a:t>
            </a:r>
          </a:p>
          <a:p>
            <a:r>
              <a:rPr lang="en-US" dirty="0"/>
              <a:t>functionally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the frequency table above. What is P(</a:t>
            </a:r>
            <a:r>
              <a:rPr lang="en-US" dirty="0" err="1"/>
              <a:t>great|pos</a:t>
            </a:r>
            <a:r>
              <a:rPr lang="en-US" dirty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5/20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great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horrible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/>
                        <a:t>extra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getting better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 general we call the elements of the representation we feed to a classifier/learner/predictor/etc.</a:t>
            </a:r>
            <a:r>
              <a:rPr lang="en-US" dirty="0"/>
              <a:t> </a:t>
            </a:r>
            <a:r>
              <a:rPr lang="en-US" b="1" dirty="0"/>
              <a:t>features</a:t>
            </a:r>
            <a:r>
              <a:rPr lang="en-US" dirty="0"/>
              <a:t> (note: different sources may use different language here)</a:t>
            </a:r>
          </a:p>
          <a:p>
            <a:r>
              <a:rPr lang="en-US" dirty="0">
                <a:highlight>
                  <a:srgbClr val="FFFF00"/>
                </a:highlight>
              </a:rPr>
              <a:t>So far, we have been using single words as our features </a:t>
            </a:r>
            <a:r>
              <a:rPr lang="en-US" dirty="0"/>
              <a:t>(subject to a particular definition of what a word is)</a:t>
            </a:r>
          </a:p>
          <a:p>
            <a:r>
              <a:rPr lang="en-US" dirty="0"/>
              <a:t>What else about a review might give us clues as to its sentiment?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Bigrams</a:t>
            </a:r>
            <a:r>
              <a:rPr lang="en-US" dirty="0"/>
              <a:t> ("not good", "Wall Street")</a:t>
            </a:r>
          </a:p>
          <a:p>
            <a:pPr lvl="1"/>
            <a:r>
              <a:rPr lang="en-US" dirty="0"/>
              <a:t>Aside: </a:t>
            </a:r>
            <a:r>
              <a:rPr lang="en-US" dirty="0" err="1"/>
              <a:t>NLPish</a:t>
            </a:r>
            <a:r>
              <a:rPr lang="en-US" dirty="0"/>
              <a:t> for lengths of word sequence: unigram, bigram, trigram, 4-gram, ...</a:t>
            </a:r>
          </a:p>
          <a:p>
            <a:r>
              <a:rPr lang="en-US" dirty="0">
                <a:highlight>
                  <a:srgbClr val="FFFF00"/>
                </a:highlight>
              </a:rPr>
              <a:t>normalized unigrams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root form</a:t>
            </a:r>
            <a:r>
              <a:rPr lang="en-US" dirty="0"/>
              <a:t>: "like" (instead of "liked", "liking", etc.) (cf. morphology lecture)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uncapitalized</a:t>
            </a:r>
            <a:r>
              <a:rPr lang="en-US" dirty="0"/>
              <a:t> ("great!!!" instead of "Great!!!", "GREAT!!!")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punc</a:t>
            </a:r>
            <a:r>
              <a:rPr lang="en-US" dirty="0">
                <a:highlight>
                  <a:srgbClr val="FFFF00"/>
                </a:highlight>
              </a:rPr>
              <a:t>-normalized</a:t>
            </a:r>
            <a:r>
              <a:rPr lang="en-US" dirty="0"/>
              <a:t> ("Great!" instead of "Great!!!", "Great!!!!!")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spelling correction </a:t>
            </a:r>
            <a:r>
              <a:rPr lang="en-US" dirty="0"/>
              <a:t>("great" instead of "</a:t>
            </a:r>
            <a:r>
              <a:rPr lang="en-US" dirty="0" err="1"/>
              <a:t>greate</a:t>
            </a:r>
            <a:r>
              <a:rPr lang="en-US" dirty="0"/>
              <a:t>"...or "grate"??)</a:t>
            </a:r>
          </a:p>
          <a:p>
            <a:r>
              <a:rPr lang="en-US" dirty="0">
                <a:highlight>
                  <a:srgbClr val="FFFF00"/>
                </a:highlight>
              </a:rPr>
              <a:t>length of the document</a:t>
            </a:r>
            <a:r>
              <a:rPr lang="en-US" dirty="0"/>
              <a:t> (maybe positive reviews are shorter?)</a:t>
            </a:r>
          </a:p>
          <a:p>
            <a:pPr lvl="1"/>
            <a:r>
              <a:rPr lang="en-US" dirty="0"/>
              <a:t>average (max? min?) length of words</a:t>
            </a:r>
          </a:p>
          <a:p>
            <a:r>
              <a:rPr lang="en-US" dirty="0">
                <a:highlight>
                  <a:srgbClr val="FFFF00"/>
                </a:highlight>
              </a:rPr>
              <a:t>other properties </a:t>
            </a:r>
          </a:p>
          <a:p>
            <a:pPr lvl="1"/>
            <a:r>
              <a:rPr lang="en-US" dirty="0"/>
              <a:t>contains sequence of all-caps words</a:t>
            </a:r>
          </a:p>
          <a:p>
            <a:pPr lvl="1"/>
            <a:r>
              <a:rPr lang="en-US" dirty="0"/>
              <a:t>author id</a:t>
            </a:r>
          </a:p>
          <a:p>
            <a:pPr lvl="1"/>
            <a:r>
              <a:rPr lang="en-US" dirty="0"/>
              <a:t>time of writing </a:t>
            </a:r>
          </a:p>
          <a:p>
            <a:r>
              <a:rPr lang="en-US" dirty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Assumption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Naive Bayes Assumption: P(A</a:t>
            </a:r>
            <a:r>
              <a:rPr lang="en-US" baseline="-25000" dirty="0">
                <a:highlight>
                  <a:srgbClr val="FFFF00"/>
                </a:highlight>
              </a:rPr>
              <a:t>1,</a:t>
            </a:r>
            <a:r>
              <a:rPr lang="en-US" dirty="0">
                <a:highlight>
                  <a:srgbClr val="FFFF00"/>
                </a:highlight>
              </a:rPr>
              <a:t> A</a:t>
            </a:r>
            <a:r>
              <a:rPr lang="en-US" baseline="-25000" dirty="0">
                <a:highlight>
                  <a:srgbClr val="FFFF00"/>
                </a:highlight>
              </a:rPr>
              <a:t>2,</a:t>
            </a:r>
            <a:r>
              <a:rPr lang="en-US" dirty="0">
                <a:highlight>
                  <a:srgbClr val="FFFF00"/>
                </a:highlight>
              </a:rPr>
              <a:t> ...|B) = P(A</a:t>
            </a:r>
            <a:r>
              <a:rPr lang="en-US" baseline="-25000" dirty="0">
                <a:highlight>
                  <a:srgbClr val="FFFF00"/>
                </a:highlight>
              </a:rPr>
              <a:t>1</a:t>
            </a:r>
            <a:r>
              <a:rPr lang="en-US" dirty="0">
                <a:highlight>
                  <a:srgbClr val="FFFF00"/>
                </a:highlight>
              </a:rPr>
              <a:t>|B)P(A</a:t>
            </a:r>
            <a:r>
              <a:rPr lang="en-US" baseline="-25000" dirty="0">
                <a:highlight>
                  <a:srgbClr val="FFFF00"/>
                </a:highlight>
              </a:rPr>
              <a:t>2</a:t>
            </a:r>
            <a:r>
              <a:rPr lang="en-US" dirty="0">
                <a:highlight>
                  <a:srgbClr val="FFFF00"/>
                </a:highlight>
              </a:rPr>
              <a:t>|B)...</a:t>
            </a:r>
          </a:p>
          <a:p>
            <a:r>
              <a:rPr lang="en-US" dirty="0">
                <a:highlight>
                  <a:srgbClr val="FFFF00"/>
                </a:highlight>
              </a:rPr>
              <a:t>Feature choice can make this assumption more naive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P(san) = 11/160	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francisco</a:t>
            </a:r>
            <a:r>
              <a:rPr lang="en-US" dirty="0"/>
              <a:t>) = 7/160</a:t>
            </a:r>
          </a:p>
          <a:p>
            <a:pPr lvl="1"/>
            <a:r>
              <a:rPr lang="en-US" dirty="0"/>
              <a:t>P(san, </a:t>
            </a:r>
            <a:r>
              <a:rPr lang="en-US" dirty="0" err="1"/>
              <a:t>francisco</a:t>
            </a:r>
            <a:r>
              <a:rPr lang="en-US" dirty="0"/>
              <a:t>) = 7/160 ≈ .04</a:t>
            </a:r>
          </a:p>
          <a:p>
            <a:pPr lvl="1"/>
            <a:r>
              <a:rPr lang="en-US" dirty="0"/>
              <a:t>P(san)*P(</a:t>
            </a:r>
            <a:r>
              <a:rPr lang="en-US" dirty="0" err="1"/>
              <a:t>francisco</a:t>
            </a:r>
            <a:r>
              <a:rPr lang="en-US" dirty="0"/>
              <a:t>) = 77/25600 ≈ .003</a:t>
            </a:r>
          </a:p>
          <a:p>
            <a:r>
              <a:rPr lang="en-US" dirty="0"/>
              <a:t>Consequence: </a:t>
            </a:r>
            <a:r>
              <a:rPr lang="en-US" dirty="0">
                <a:highlight>
                  <a:srgbClr val="FFFF00"/>
                </a:highlight>
              </a:rPr>
              <a:t>parts of the input that are overrepresented by features have more influence</a:t>
            </a:r>
          </a:p>
          <a:p>
            <a:r>
              <a:rPr lang="en-US" dirty="0"/>
              <a:t>Analogy: </a:t>
            </a:r>
            <a:r>
              <a:rPr lang="en-US" dirty="0">
                <a:highlight>
                  <a:srgbClr val="FFFF00"/>
                </a:highlight>
              </a:rPr>
              <a:t>ask 5 people what they thought of the movie, but they all ask the same person and repeat what she said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in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We've been making a single classification decision about a whole document but this can apply to other tasks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Named Entity Recognition (NER): </a:t>
            </a:r>
            <a:r>
              <a:rPr lang="en-US" dirty="0"/>
              <a:t>Where are mentions of People, Organizations, Countries,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Words Sense Disambiguation (WSD): </a:t>
            </a:r>
            <a:r>
              <a:rPr lang="en-US" dirty="0"/>
              <a:t>make semantic decisions for ambiguous words (e.g. 'interest', 'bank')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Part of Speech (POS) Tagging: </a:t>
            </a:r>
            <a:r>
              <a:rPr lang="en-US" dirty="0"/>
              <a:t>are these words nouns, adjectives, </a:t>
            </a:r>
            <a:r>
              <a:rPr lang="en-US" dirty="0" err="1"/>
              <a:t>etc</a:t>
            </a:r>
            <a:r>
              <a:rPr lang="en-US" dirty="0"/>
              <a:t>? (but see next lecture) </a:t>
            </a:r>
          </a:p>
          <a:p>
            <a:r>
              <a:rPr lang="en-US" dirty="0"/>
              <a:t>Let's look at a WSD example:</a:t>
            </a:r>
          </a:p>
          <a:p>
            <a:pPr lvl="1"/>
            <a:r>
              <a:rPr lang="en-US" dirty="0"/>
              <a:t>x = "Wall Street vets raise concerns about </a:t>
            </a:r>
            <a:r>
              <a:rPr lang="en-US" dirty="0">
                <a:solidFill>
                  <a:schemeClr val="accent1"/>
                </a:solidFill>
              </a:rPr>
              <a:t>interest </a:t>
            </a:r>
            <a:r>
              <a:rPr lang="en-US" dirty="0"/>
              <a:t>rates , politics"</a:t>
            </a:r>
          </a:p>
          <a:p>
            <a:pPr lvl="1"/>
            <a:r>
              <a:rPr lang="en-US" dirty="0"/>
              <a:t>interest sense 1: "financial". interest sense 2: "nonfinancial"</a:t>
            </a:r>
          </a:p>
          <a:p>
            <a:pPr lvl="1"/>
            <a:r>
              <a:rPr lang="en-US" dirty="0"/>
              <a:t>We'll call the features of x 𝛟(x)</a:t>
            </a:r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Features?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Since we're using supervision (i.e. the data) to guide us we don't have to worry too much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unimportant features won't be discriminating</a:t>
            </a:r>
          </a:p>
          <a:p>
            <a:r>
              <a:rPr lang="en-US" dirty="0">
                <a:highlight>
                  <a:srgbClr val="FFFF00"/>
                </a:highlight>
              </a:rPr>
              <a:t>But it's helpful to know something about your domain when designing features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are </a:t>
            </a:r>
            <a:r>
              <a:rPr lang="en-US" dirty="0" err="1">
                <a:highlight>
                  <a:srgbClr val="FFFF00"/>
                </a:highlight>
              </a:rPr>
              <a:t>subword</a:t>
            </a:r>
            <a:r>
              <a:rPr lang="en-US" dirty="0">
                <a:highlight>
                  <a:srgbClr val="FFFF00"/>
                </a:highlight>
              </a:rPr>
              <a:t> units important?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is metadata important?</a:t>
            </a:r>
          </a:p>
          <a:p>
            <a:pPr lvl="1"/>
            <a:r>
              <a:rPr lang="en-US" dirty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/>
              <a:t>Should I just use every possible feature I can think of?</a:t>
            </a:r>
          </a:p>
          <a:p>
            <a:pPr lvl="1"/>
            <a:r>
              <a:rPr lang="en-US" dirty="0"/>
              <a:t>More features =&gt; more flexibility</a:t>
            </a:r>
          </a:p>
          <a:p>
            <a:pPr lvl="1"/>
            <a:r>
              <a:rPr lang="en-US" dirty="0"/>
              <a:t>More features =&gt; more expensive to train</a:t>
            </a:r>
          </a:p>
          <a:p>
            <a:pPr lvl="1"/>
            <a:r>
              <a:rPr lang="en-US" dirty="0"/>
              <a:t>More features =&gt; more </a:t>
            </a:r>
            <a:r>
              <a:rPr lang="en-US" u="sng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Features? What Parameters? How to Choose?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questions are </a:t>
            </a:r>
            <a:r>
              <a:rPr lang="en-US" u="sng" dirty="0"/>
              <a:t>empirical</a:t>
            </a:r>
            <a:r>
              <a:rPr lang="en-US" dirty="0"/>
              <a:t>: do what works best on the task you have at hand</a:t>
            </a:r>
          </a:p>
          <a:p>
            <a:r>
              <a:rPr lang="en-US" dirty="0"/>
              <a:t>But beware </a:t>
            </a:r>
            <a:r>
              <a:rPr lang="en-US" u="sng" dirty="0"/>
              <a:t>overfitting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doing well on your training data and then doing poorly on blind test data</a:t>
            </a:r>
          </a:p>
          <a:p>
            <a:r>
              <a:rPr lang="en-US" dirty="0"/>
              <a:t>Typically we divide labeled data up as follows: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Training data: </a:t>
            </a:r>
            <a:r>
              <a:rPr lang="en-US" dirty="0"/>
              <a:t>used to build model parameters (e.g. P(good|"</a:t>
            </a:r>
            <a:r>
              <a:rPr lang="en-US" dirty="0" err="1"/>
              <a:t>pos</a:t>
            </a:r>
            <a:r>
              <a:rPr lang="en-US" dirty="0"/>
              <a:t>"))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Development/tuning data</a:t>
            </a:r>
            <a:r>
              <a:rPr lang="en-US" dirty="0"/>
              <a:t>: used to test different </a:t>
            </a:r>
            <a:r>
              <a:rPr lang="en-US" dirty="0" err="1"/>
              <a:t>hyperparameters</a:t>
            </a:r>
            <a:r>
              <a:rPr lang="en-US" dirty="0"/>
              <a:t>/models (e.g. which </a:t>
            </a:r>
            <a:r>
              <a:rPr lang="en-US" b="1" dirty="0"/>
              <a:t>α </a:t>
            </a:r>
            <a:r>
              <a:rPr lang="en-US" dirty="0"/>
              <a:t>in </a:t>
            </a:r>
            <a:r>
              <a:rPr lang="en-US" dirty="0" err="1"/>
              <a:t>Lidstone</a:t>
            </a:r>
            <a:r>
              <a:rPr lang="en-US" dirty="0"/>
              <a:t> smoothing)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Test data</a:t>
            </a:r>
            <a:r>
              <a:rPr lang="en-US" dirty="0"/>
              <a:t>: estimate how well you'll do on new/blind data. Don't evaluate on this until you're done/nearly done with experiments!</a:t>
            </a:r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bias feature </a:t>
            </a:r>
            <a:r>
              <a:rPr lang="en-US" dirty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>
                <a:solidFill>
                  <a:srgbClr val="FF0000"/>
                </a:solidFill>
              </a:rPr>
              <a:t>prevalence of the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spelling feature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Rather than top-down features, let's use data-driven features</a:t>
            </a:r>
          </a:p>
          <a:p>
            <a:pPr lvl="1"/>
            <a:r>
              <a:rPr lang="en-US" dirty="0"/>
              <a:t>Our intuitions about word sentiment aren't perfect</a:t>
            </a:r>
          </a:p>
          <a:p>
            <a:r>
              <a:rPr lang="en-US" b="1" dirty="0"/>
              <a:t>Supervised </a:t>
            </a:r>
            <a:r>
              <a:rPr lang="en-US" dirty="0"/>
              <a:t>(aka Inductive) = learn from </a:t>
            </a:r>
            <a:r>
              <a:rPr lang="en-US" b="1" dirty="0"/>
              <a:t>labeled</a:t>
            </a:r>
            <a:r>
              <a:rPr lang="en-US" dirty="0"/>
              <a:t> examples. Recipe:</a:t>
            </a:r>
          </a:p>
          <a:p>
            <a:pPr lvl="1"/>
            <a:r>
              <a:rPr lang="en-US" b="1" dirty="0"/>
              <a:t>training</a:t>
            </a:r>
            <a:r>
              <a:rPr lang="en-US" dirty="0"/>
              <a:t> corpus of (</a:t>
            </a:r>
            <a:r>
              <a:rPr lang="en-US" i="1" dirty="0"/>
              <a:t>x, y</a:t>
            </a:r>
            <a:r>
              <a:rPr lang="en-US" dirty="0"/>
              <a:t>) (review, label) pairs</a:t>
            </a:r>
          </a:p>
          <a:p>
            <a:pPr lvl="1"/>
            <a:r>
              <a:rPr lang="en-US" dirty="0"/>
              <a:t>learning algorithm</a:t>
            </a:r>
          </a:p>
          <a:p>
            <a:r>
              <a:rPr lang="en-US" dirty="0"/>
              <a:t>Other kinds of learning (not covered here):</a:t>
            </a:r>
          </a:p>
          <a:p>
            <a:pPr lvl="1"/>
            <a:r>
              <a:rPr lang="en-US" b="1" dirty="0"/>
              <a:t>Unsupervised</a:t>
            </a:r>
            <a:r>
              <a:rPr lang="en-US" dirty="0"/>
              <a:t>: Data is provided but no labels are given</a:t>
            </a:r>
          </a:p>
          <a:p>
            <a:pPr lvl="1"/>
            <a:r>
              <a:rPr lang="en-US" b="1" dirty="0"/>
              <a:t>Semi-Supervised: </a:t>
            </a:r>
            <a:r>
              <a:rPr lang="en-US" dirty="0"/>
              <a:t>Data is provided but only some of it is labeled</a:t>
            </a:r>
          </a:p>
          <a:p>
            <a:pPr lvl="1"/>
            <a:r>
              <a:rPr lang="en-US" b="1" dirty="0"/>
              <a:t>Reinforcement</a:t>
            </a:r>
            <a:r>
              <a:rPr lang="en-US" dirty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immediately neighboring words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Input represented as a table of features with real values (often binary)</a:t>
            </a:r>
          </a:p>
          <a:p>
            <a:r>
              <a:rPr lang="en-US" dirty="0"/>
              <a:t>In practice: define feature </a:t>
            </a:r>
            <a:r>
              <a:rPr lang="en-US" b="1" dirty="0"/>
              <a:t>templates</a:t>
            </a:r>
            <a:r>
              <a:rPr lang="en-US" dirty="0"/>
              <a:t> , e.g. "</a:t>
            </a:r>
            <a:r>
              <a:rPr lang="en-US" dirty="0" err="1"/>
              <a:t>leftWord</a:t>
            </a:r>
            <a:r>
              <a:rPr lang="en-US" dirty="0"/>
              <a:t>=*" which yield many specific features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bigrams</a:t>
            </a: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for WSD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log(P(vets|c</a:t>
            </a:r>
            <a:r>
              <a:rPr lang="en-US" baseline="-25000" dirty="0"/>
              <a:t>2</a:t>
            </a:r>
            <a:r>
              <a:rPr lang="en-US" dirty="0"/>
              <a:t>))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total += log(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Iterate over </a:t>
            </a:r>
          </a:p>
          <a:p>
            <a:r>
              <a:rPr lang="en-US" dirty="0"/>
              <a:t>all </a:t>
            </a:r>
            <a:r>
              <a:rPr lang="en-US" u="sng" dirty="0"/>
              <a:t>possible</a:t>
            </a:r>
            <a:r>
              <a:rPr lang="en-US" dirty="0"/>
              <a:t> features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 learned</a:t>
            </a:r>
          </a:p>
          <a:p>
            <a:r>
              <a:rPr lang="en-US" dirty="0"/>
              <a:t>by NB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Shouldn't these be more important?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log(P(...|c</a:t>
            </a:r>
            <a:r>
              <a:rPr lang="en-US" baseline="-25000" dirty="0"/>
              <a:t>1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/>
              <a:t>Feature Engineering </a:t>
            </a:r>
            <a:r>
              <a:rPr lang="en-US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capitalized?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-6/2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  <a:r>
                        <a:rPr lang="en-US" sz="1600" dirty="0" err="1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leftWord</a:t>
                      </a:r>
                      <a:r>
                        <a:rPr lang="en-US" sz="1600" dirty="0"/>
                        <a:t>=best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/>
                        <a:t>rightWord</a:t>
                      </a:r>
                      <a:r>
                        <a:rPr lang="en-US" sz="1600" dirty="0"/>
                        <a:t>=in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Street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Street vets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vets raise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Sure, let's just come up with</a:t>
            </a:r>
          </a:p>
          <a:p>
            <a:r>
              <a:rPr lang="en-US" sz="2800" dirty="0"/>
              <a:t>weights from some other source!</a:t>
            </a:r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less important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just choosing whatever </a:t>
            </a:r>
          </a:p>
          <a:p>
            <a:r>
              <a:rPr lang="en-US" sz="2800" dirty="0"/>
              <a:t>weights make the classifier better?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 Notation Correction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/>
              <a:t>We've been treating features as a function of just X, with a weight vector for each possible class</a:t>
            </a:r>
          </a:p>
          <a:p>
            <a:r>
              <a:rPr lang="en-US" dirty="0"/>
              <a:t>Going forward we'll treat features as a function of X and Y, with a single weight vector</a:t>
            </a:r>
          </a:p>
          <a:p>
            <a:r>
              <a:rPr lang="en-US" dirty="0"/>
              <a:t>The forms are equivalent but this form makes generalizing to many classes easier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4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-25000" dirty="0" err="1"/>
              <a:t>c</a:t>
            </a:r>
            <a:r>
              <a:rPr lang="en-US" sz="2800" baseline="30000" dirty="0" err="1"/>
              <a:t>T</a:t>
            </a:r>
            <a:r>
              <a:rPr lang="en-US" sz="2800" dirty="0"/>
              <a:t>𝛟(x)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argmax</a:t>
            </a:r>
            <a:r>
              <a:rPr lang="en-US" sz="2800" baseline="-25000" dirty="0" err="1"/>
              <a:t>c</a:t>
            </a:r>
            <a:r>
              <a:rPr lang="en-US" sz="2800" baseline="-25000" dirty="0"/>
              <a:t> </a:t>
            </a:r>
            <a:r>
              <a:rPr lang="en-US" sz="2800" dirty="0" err="1"/>
              <a:t>w</a:t>
            </a:r>
            <a:r>
              <a:rPr lang="en-US" sz="2800" baseline="30000" dirty="0" err="1"/>
              <a:t>T</a:t>
            </a:r>
            <a:r>
              <a:rPr lang="en-US" sz="2800" dirty="0"/>
              <a:t>𝛟(</a:t>
            </a:r>
            <a:r>
              <a:rPr lang="en-US" sz="2800" dirty="0" err="1"/>
              <a:t>x,c</a:t>
            </a:r>
            <a:r>
              <a:rPr lang="en-US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/>
              <a:t>Perceptron: An Error-Driven Learner/Classifier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t in range(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C</a:t>
            </a:r>
            <a:r>
              <a:rPr lang="en-US" sz="2800" dirty="0"/>
              <a:t> is a subroutine of </a:t>
            </a:r>
            <a:r>
              <a:rPr lang="en-US" sz="28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y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/>
              <a:t>If the wrong decision was made...</a:t>
            </a:r>
          </a:p>
          <a:p>
            <a:r>
              <a:rPr lang="en-US" dirty="0"/>
              <a:t>Extra weight is given to features that should have fired (but didn't)</a:t>
            </a:r>
          </a:p>
          <a:p>
            <a:r>
              <a:rPr lang="en-US" dirty="0"/>
              <a:t>extra penalty is given to features that did fire (but shouldn't have).</a:t>
            </a:r>
          </a:p>
          <a:p>
            <a:r>
              <a:rPr lang="en-US" dirty="0"/>
              <a:t>Features that wouldn't have fired anyway are left alone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/>
                        <a:t>bias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bias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Wall ^ y=2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/>
                        <a:t>this</a:t>
                      </a:r>
                      <a:r>
                        <a:rPr lang="en-US" sz="1600" baseline="0" dirty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𝛟(x,1)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𝛟(x,2)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2.2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 Here (II)?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/>
              <a:t>Each (x, y) is a point in |feature|-dimensional space. </a:t>
            </a:r>
          </a:p>
          <a:p>
            <a:r>
              <a:rPr lang="en-US" dirty="0"/>
              <a:t>Weights define a hyperplane (line) along which score is zero</a:t>
            </a:r>
          </a:p>
          <a:p>
            <a:r>
              <a:rPr lang="en-US" dirty="0"/>
              <a:t>Perceptron moves the line to encourage correct items to be positive distance away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What's Going On Here (III)?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 have pair (x, y). Perceptron chooses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baseline="-25000" dirty="0"/>
              <a:t>'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'); let the chosen y' be y*.</a:t>
            </a:r>
          </a:p>
          <a:p>
            <a:r>
              <a:rPr lang="en-US" dirty="0"/>
              <a:t>Ideally y*=y; since we choose the </a:t>
            </a:r>
            <a:r>
              <a:rPr lang="en-US" dirty="0" err="1"/>
              <a:t>argmax</a:t>
            </a:r>
            <a:r>
              <a:rPr lang="en-US" dirty="0"/>
              <a:t>, we know that  </a:t>
            </a:r>
            <a:br>
              <a:rPr lang="en-US" dirty="0"/>
            </a:b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 &gt;= 0. That value is called the </a:t>
            </a:r>
            <a:r>
              <a:rPr lang="en-US" u="sng" dirty="0"/>
              <a:t>loss</a:t>
            </a:r>
            <a:r>
              <a:rPr lang="en-US" dirty="0"/>
              <a:t>; the bigger it is the worse our classifier is.</a:t>
            </a:r>
          </a:p>
          <a:p>
            <a:r>
              <a:rPr lang="en-US" dirty="0"/>
              <a:t>We get to choose w. Specifically we'd like to find </a:t>
            </a:r>
            <a:br>
              <a:rPr lang="en-US" dirty="0"/>
            </a:br>
            <a:r>
              <a:rPr lang="en-US" dirty="0" err="1"/>
              <a:t>argmin</a:t>
            </a:r>
            <a:r>
              <a:rPr lang="en-US" baseline="-25000" dirty="0" err="1"/>
              <a:t>w'</a:t>
            </a:r>
            <a:r>
              <a:rPr lang="en-US" dirty="0" err="1"/>
              <a:t>w</a:t>
            </a:r>
            <a:r>
              <a:rPr lang="en-US" baseline="30000" dirty="0" err="1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w'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 This is a differentiable and continuous function, so take the derivative and move away from it. </a:t>
            </a:r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Rule-Based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score 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Loss Gradient for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</a:t>
            </a:r>
            <a:r>
              <a:rPr lang="en-US" dirty="0" err="1">
                <a:highlight>
                  <a:srgbClr val="FFFF00"/>
                </a:highlight>
              </a:rPr>
              <a:t>wT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</a:t>
            </a:r>
            <a:r>
              <a:rPr lang="en-US" dirty="0" err="1">
                <a:highlight>
                  <a:srgbClr val="FFFF00"/>
                </a:highlight>
              </a:rPr>
              <a:t>w</a:t>
            </a:r>
            <a:r>
              <a:rPr lang="en-US" baseline="30000" dirty="0" err="1">
                <a:highlight>
                  <a:srgbClr val="FFFF00"/>
                </a:highlight>
              </a:rPr>
              <a:t>T</a:t>
            </a:r>
            <a:r>
              <a:rPr lang="en-US" dirty="0">
                <a:highlight>
                  <a:srgbClr val="FFFF00"/>
                </a:highlight>
              </a:rPr>
              <a:t>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exactly twice in the expanded equation</a:t>
            </a:r>
          </a:p>
          <a:p>
            <a:r>
              <a:rPr lang="en-US" dirty="0">
                <a:highlight>
                  <a:srgbClr val="FFFF00"/>
                </a:highlight>
              </a:rPr>
              <a:t>∂/∂w 𝓁</a:t>
            </a:r>
            <a:r>
              <a:rPr lang="en-US" baseline="-25000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= 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*)-𝛟(</a:t>
            </a:r>
            <a:r>
              <a:rPr lang="en-US" dirty="0" err="1">
                <a:highlight>
                  <a:srgbClr val="FFFF00"/>
                </a:highlight>
              </a:rPr>
              <a:t>x,y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/>
              <a:t>(unless the two are equal...)</a:t>
            </a:r>
          </a:p>
          <a:p>
            <a:r>
              <a:rPr lang="en-US" dirty="0"/>
              <a:t>And we want a negative step, so 𝛟(</a:t>
            </a:r>
            <a:r>
              <a:rPr lang="en-US" dirty="0" err="1"/>
              <a:t>x,y</a:t>
            </a:r>
            <a:r>
              <a:rPr lang="en-US" dirty="0"/>
              <a:t>)-𝛟(</a:t>
            </a:r>
            <a:r>
              <a:rPr lang="en-US" dirty="0" err="1"/>
              <a:t>x,y</a:t>
            </a:r>
            <a:r>
              <a:rPr lang="en-US" dirty="0"/>
              <a:t>*) (unless the two are equal)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Perceptron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it's not closed-form like NB, weights need to be iteratively updated for some length of time. How long? Black art.</a:t>
            </a:r>
          </a:p>
          <a:p>
            <a:r>
              <a:rPr lang="en-US" dirty="0"/>
              <a:t>What order to process the data? Probably randomly shuffle, but experimentally determined</a:t>
            </a:r>
          </a:p>
          <a:p>
            <a:r>
              <a:rPr lang="en-US" dirty="0">
                <a:highlight>
                  <a:srgbClr val="FFFF00"/>
                </a:highlight>
              </a:rPr>
              <a:t>Avoiding overfitting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Averaging: Keep track of all weight vectors learned, then average them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Early stopping: Check performance on a dev set, then stop when it stops improving</a:t>
            </a:r>
          </a:p>
          <a:p>
            <a:r>
              <a:rPr lang="en-US" dirty="0">
                <a:highlight>
                  <a:srgbClr val="FFFF00"/>
                </a:highlight>
              </a:rPr>
              <a:t>Support Vector Machine (SVM): </a:t>
            </a:r>
            <a:r>
              <a:rPr lang="en-US" dirty="0"/>
              <a:t>Variant of perceptron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/>
              <a:t>Perceptron Vs. Naive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/>
              <a:t>Generative model; can be used to estimate P(x) or generate x from y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Closed-form solution</a:t>
            </a:r>
          </a:p>
          <a:p>
            <a:r>
              <a:rPr lang="en-US" dirty="0"/>
              <a:t>Overlapping features violate independence assumption</a:t>
            </a:r>
          </a:p>
          <a:p>
            <a:r>
              <a:rPr lang="en-US" dirty="0"/>
              <a:t>Best for speed, </a:t>
            </a:r>
            <a:r>
              <a:rPr lang="en-US" dirty="0" err="1"/>
              <a:t>lowish</a:t>
            </a:r>
            <a:r>
              <a:rPr lang="en-US" dirty="0"/>
              <a:t> data, simple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model; can only classify given x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assumption; arbitrary feats</a:t>
            </a:r>
          </a:p>
          <a:p>
            <a:r>
              <a:rPr lang="en-US" dirty="0"/>
              <a:t>Best for more accuracy (esp. SVM), medium data, more feats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Perceptron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Naive Bayes</a:t>
            </a:r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Use All These Weights and Still Be Probabilistic?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/>
              <a:t>Recall, that the Naive Bayes objective, P(X|Y)P(Y) = P(X, Y), which is also P(Y|X)P(X)</a:t>
            </a:r>
          </a:p>
          <a:p>
            <a:r>
              <a:rPr lang="en-US" dirty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/>
              <a:t>We have a score function for the event Y, X...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)...what can we do? </a:t>
            </a:r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score function probabilistic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 is a score, not a probability. Further, it ranges from -∞ to +∞.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Let's consider </a:t>
                </a:r>
                <a:r>
                  <a:rPr lang="en-US" dirty="0" err="1">
                    <a:highlight>
                      <a:srgbClr val="FFFF00"/>
                    </a:highlight>
                  </a:rPr>
                  <a:t>exp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:r>
                  <a:rPr lang="en-US" dirty="0" err="1">
                    <a:highlight>
                      <a:srgbClr val="FFFF00"/>
                    </a:highlight>
                  </a:rPr>
                  <a:t>w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T</a:t>
                </a:r>
                <a:r>
                  <a:rPr lang="en-US" dirty="0">
                    <a:highlight>
                      <a:srgbClr val="FFFF00"/>
                    </a:highlight>
                  </a:rPr>
                  <a:t>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)), which is always positive, and monotone. 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 can define P(</a:t>
                </a:r>
                <a:r>
                  <a:rPr lang="en-US" dirty="0" err="1">
                    <a:highlight>
                      <a:srgbClr val="FFFF00"/>
                    </a:highlight>
                  </a:rPr>
                  <a:t>y|x</a:t>
                </a:r>
                <a:r>
                  <a:rPr lang="en-US" dirty="0">
                    <a:highlight>
                      <a:srgbClr val="FFFF00"/>
                    </a:highlight>
                  </a:rPr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does the denominator come from?</a:t>
                </a:r>
              </a:p>
              <a:p>
                <a:pPr lvl="1"/>
                <a:r>
                  <a:rPr lang="en-US" dirty="0"/>
                  <a:t>Law of total probability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We'd like to pick w to maximize this likelihood over a data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>
                <a:blip r:embed="rId2"/>
                <a:stretch>
                  <a:fillRect l="-1554" t="-3501" r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slides based on notes of Jacob Eisenstein</a:t>
            </a:r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Maximizing Likelihood = Maximizing 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We'd like to pick </a:t>
                </a:r>
                <a:r>
                  <a:rPr lang="en-US" u="sng" dirty="0"/>
                  <a:t>w</a:t>
                </a:r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over a data set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/>
                  <a:t>. Let's use our old friend log.</a:t>
                </a:r>
              </a:p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Log Likelihood = Minimizing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key general term for an item (x, y) is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 perfect classifier makes this as high as possible; the truth is very positive and everything else is very negative. The </a:t>
                </a:r>
                <a:r>
                  <a:rPr lang="en-US" u="sng" dirty="0"/>
                  <a:t>loss</a:t>
                </a:r>
                <a:r>
                  <a:rPr lang="en-US" dirty="0"/>
                  <a:t> is the opposite;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Let's minimize this by following the gradient, just like we did for perceptron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 for Logistic Regression (aka Maximum Entropy)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calculus facts: </a:t>
                </a:r>
              </a:p>
              <a:p>
                <a:pPr lvl="1"/>
                <a:r>
                  <a:rPr lang="en-US" dirty="0"/>
                  <a:t>∂/∂x mx = mdx; </a:t>
                </a:r>
              </a:p>
              <a:p>
                <a:pPr lvl="1"/>
                <a:r>
                  <a:rPr lang="en-US" dirty="0"/>
                  <a:t>∂/∂x log(x) = 1/x dx (log here = natural log, i.e. log</a:t>
                </a:r>
                <a:r>
                  <a:rPr lang="en-US" baseline="-25000" dirty="0"/>
                  <a:t>e</a:t>
                </a:r>
                <a:r>
                  <a:rPr lang="en-US" dirty="0"/>
                  <a:t>, i.e. ln)</a:t>
                </a:r>
              </a:p>
              <a:p>
                <a:pPr lvl="1"/>
                <a:r>
                  <a:rPr lang="en-US" dirty="0"/>
                  <a:t>∂/∂x </a:t>
                </a:r>
                <a:r>
                  <a:rPr lang="en-US" dirty="0" err="1"/>
                  <a:t>exp</a:t>
                </a:r>
                <a:r>
                  <a:rPr lang="en-US" dirty="0"/>
                  <a:t>(x) = </a:t>
                </a:r>
                <a:r>
                  <a:rPr lang="en-US" dirty="0" err="1"/>
                  <a:t>exp</a:t>
                </a:r>
                <a:r>
                  <a:rPr lang="en-US" dirty="0"/>
                  <a:t>(x)dx</a:t>
                </a:r>
              </a:p>
              <a:p>
                <a:r>
                  <a:rPr lang="en-US" dirty="0"/>
                  <a:t>∂/∂w 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Update of Logistic Regression vs Perceptron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Perceptron: </a:t>
                </a:r>
                <a:r>
                  <a:rPr lang="en-US" dirty="0">
                    <a:highlight>
                      <a:srgbClr val="FFFF00"/>
                    </a:highlight>
                  </a:rPr>
                  <a:t>w+=𝛟(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)-𝛟(</a:t>
                </a:r>
                <a:r>
                  <a:rPr lang="en-US" dirty="0" err="1">
                    <a:highlight>
                      <a:srgbClr val="FFFF00"/>
                    </a:highlight>
                  </a:rPr>
                  <a:t>x,y</a:t>
                </a:r>
                <a:r>
                  <a:rPr lang="en-US" dirty="0">
                    <a:highlight>
                      <a:srgbClr val="FFFF00"/>
                    </a:highlight>
                  </a:rPr>
                  <a:t>*); considers the single wrong decision, move away by constant amount </a:t>
                </a:r>
              </a:p>
              <a:p>
                <a:r>
                  <a:rPr lang="en-US" dirty="0" err="1"/>
                  <a:t>Logreg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highlight>
                              <a:srgbClr val="FFFF00"/>
                            </a:highlight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highlight>
                                  <a:srgbClr val="FFFF00"/>
                                </a:highlight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Vs. Logistic Regression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Discriminative model</a:t>
            </a:r>
          </a:p>
          <a:p>
            <a:r>
              <a:rPr lang="en-US" dirty="0"/>
              <a:t>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Slow to write </a:t>
            </a:r>
          </a:p>
          <a:p>
            <a:r>
              <a:rPr lang="en-US" dirty="0"/>
              <a:t>Slow to learn</a:t>
            </a:r>
          </a:p>
          <a:p>
            <a:r>
              <a:rPr lang="en-US" dirty="0"/>
              <a:t>Foundation of deep learning optimization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Discriminative model</a:t>
            </a:r>
          </a:p>
          <a:p>
            <a:r>
              <a:rPr lang="en-US" dirty="0"/>
              <a:t>Not probabilistic</a:t>
            </a:r>
          </a:p>
          <a:p>
            <a:r>
              <a:rPr lang="en-US" dirty="0"/>
              <a:t>Iterative solution</a:t>
            </a:r>
          </a:p>
          <a:p>
            <a:r>
              <a:rPr lang="en-US" dirty="0"/>
              <a:t>No independence assumption</a:t>
            </a:r>
          </a:p>
          <a:p>
            <a:r>
              <a:rPr lang="en-US" dirty="0"/>
              <a:t>Easy to write </a:t>
            </a:r>
          </a:p>
          <a:p>
            <a:r>
              <a:rPr lang="en-US" dirty="0"/>
              <a:t>Medium-fast to learn</a:t>
            </a:r>
          </a:p>
          <a:p>
            <a:r>
              <a:rPr lang="en-US" dirty="0"/>
              <a:t>Can overfit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Perceptron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/>
              <a:t>Training examples:                  </a:t>
            </a:r>
            <a:r>
              <a:rPr lang="en-US" i="1" dirty="0"/>
              <a:t>X </a:t>
            </a:r>
            <a:r>
              <a:rPr lang="en-US" dirty="0"/>
              <a:t>= (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, x</a:t>
            </a:r>
            <a:r>
              <a:rPr lang="en-US" i="1" baseline="-25000" dirty="0"/>
              <a:t>2</a:t>
            </a:r>
            <a:r>
              <a:rPr lang="en-US" i="1" dirty="0"/>
              <a:t>, ..., 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Labels of training examples: </a:t>
            </a:r>
            <a:r>
              <a:rPr lang="en-US" i="1" dirty="0"/>
              <a:t>Y</a:t>
            </a:r>
            <a:r>
              <a:rPr lang="en-US" dirty="0"/>
              <a:t> = (</a:t>
            </a:r>
            <a:r>
              <a:rPr lang="en-US" i="1" dirty="0"/>
              <a:t>y</a:t>
            </a:r>
            <a:r>
              <a:rPr lang="en-US" i="1" baseline="-25000" dirty="0"/>
              <a:t>1</a:t>
            </a:r>
            <a:r>
              <a:rPr lang="en-US" i="1" dirty="0"/>
              <a:t>, y</a:t>
            </a:r>
            <a:r>
              <a:rPr lang="en-US" i="1" baseline="-25000" dirty="0"/>
              <a:t>1</a:t>
            </a:r>
            <a:r>
              <a:rPr lang="en-US" i="1" dirty="0"/>
              <a:t>, ..., </a:t>
            </a:r>
            <a:r>
              <a:rPr lang="en-US" i="1" dirty="0" err="1"/>
              <a:t>y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A classifier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 learner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 infers </a:t>
            </a:r>
            <a:r>
              <a:rPr lang="en-US" dirty="0">
                <a:solidFill>
                  <a:srgbClr val="0070C0"/>
                </a:solidFill>
              </a:rPr>
              <a:t>C </a:t>
            </a:r>
            <a:r>
              <a:rPr lang="en-US" dirty="0"/>
              <a:t>from (</a:t>
            </a:r>
            <a:r>
              <a:rPr lang="en-US" i="1" dirty="0"/>
              <a:t>X, Y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x</a:t>
            </a:r>
            <a:r>
              <a:rPr lang="en-US" sz="2800" i="1" baseline="-25000" dirty="0"/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</a:t>
            </a:r>
            <a:r>
              <a:rPr lang="en-US" b="1" dirty="0"/>
              <a:t>training data </a:t>
            </a:r>
            <a:r>
              <a:rPr lang="en-US" dirty="0"/>
              <a:t>and </a:t>
            </a:r>
            <a:r>
              <a:rPr lang="en-US" b="1" dirty="0"/>
              <a:t>supervised learning</a:t>
            </a:r>
            <a:r>
              <a:rPr lang="en-US" dirty="0"/>
              <a:t> can produce a better classifier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Classifier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takes an </a:t>
            </a:r>
            <a:r>
              <a:rPr lang="en-US" i="1" dirty="0"/>
              <a:t>input</a:t>
            </a:r>
            <a:r>
              <a:rPr lang="en-US" dirty="0"/>
              <a:t> (such as a text document) and predicts an </a:t>
            </a:r>
            <a:r>
              <a:rPr lang="en-US" i="1" dirty="0"/>
              <a:t>output</a:t>
            </a:r>
            <a:r>
              <a:rPr lang="en-US" dirty="0"/>
              <a:t> (such as a class label)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Learner </a:t>
            </a:r>
            <a:r>
              <a:rPr lang="en-US" dirty="0"/>
              <a:t>takes </a:t>
            </a:r>
            <a:r>
              <a:rPr lang="en-US" i="1" dirty="0"/>
              <a:t>training data</a:t>
            </a:r>
            <a:r>
              <a:rPr lang="en-US" dirty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/>
              <a:t>though it is in the library of Babel!</a:t>
            </a:r>
          </a:p>
          <a:p>
            <a:pPr lvl="1"/>
            <a:r>
              <a:rPr lang="en-US" dirty="0"/>
              <a:t>We need to make </a:t>
            </a:r>
            <a:r>
              <a:rPr lang="en-US" b="1" dirty="0"/>
              <a:t>modeling assumptions</a:t>
            </a:r>
            <a:r>
              <a:rPr lang="en-US" dirty="0"/>
              <a:t> that help the learner to </a:t>
            </a:r>
            <a:r>
              <a:rPr lang="en-US" b="1" dirty="0"/>
              <a:t>generalize</a:t>
            </a:r>
            <a:r>
              <a:rPr lang="en-US" dirty="0"/>
              <a:t> to unseen inputs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Naive Bayes</a:t>
            </a:r>
            <a:r>
              <a:rPr lang="en-US" dirty="0">
                <a:highlight>
                  <a:srgbClr val="FFFF00"/>
                </a:highlight>
              </a:rPr>
              <a:t> model and </a:t>
            </a:r>
            <a:r>
              <a:rPr lang="en-US" b="1" dirty="0">
                <a:highlight>
                  <a:srgbClr val="FFFF00"/>
                </a:highlight>
              </a:rPr>
              <a:t>Bag of Words</a:t>
            </a:r>
            <a:r>
              <a:rPr lang="en-US" dirty="0">
                <a:highlight>
                  <a:srgbClr val="FFFF00"/>
                </a:highlight>
              </a:rPr>
              <a:t> assumption are a simple, fast probabilistic approach to text classification</a:t>
            </a:r>
          </a:p>
          <a:p>
            <a:r>
              <a:rPr lang="en-US" dirty="0">
                <a:highlight>
                  <a:srgbClr val="FFFF00"/>
                </a:highlight>
              </a:rPr>
              <a:t>The </a:t>
            </a:r>
            <a:r>
              <a:rPr lang="en-US" b="1" dirty="0">
                <a:highlight>
                  <a:srgbClr val="FFFF00"/>
                </a:highlight>
              </a:rPr>
              <a:t>Perceptron</a:t>
            </a:r>
            <a:r>
              <a:rPr lang="en-US" dirty="0">
                <a:highlight>
                  <a:srgbClr val="FFFF00"/>
                </a:highlight>
              </a:rPr>
              <a:t> allows more arbitrary features at the cost of slower learning and a requirement of more data</a:t>
            </a:r>
          </a:p>
          <a:p>
            <a:r>
              <a:rPr lang="en-US" b="1" dirty="0">
                <a:highlight>
                  <a:srgbClr val="FFFF00"/>
                </a:highlight>
              </a:rPr>
              <a:t>Logistic Regression</a:t>
            </a:r>
            <a:r>
              <a:rPr lang="en-US" dirty="0">
                <a:highlight>
                  <a:srgbClr val="FFFF00"/>
                </a:highlight>
              </a:rPr>
              <a:t> adds probabilities back into the arbitrary feature and weight capability of perceptron</a:t>
            </a:r>
            <a:endParaRPr 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Counting-based Learner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if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scores[w]-=1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if score&gt;=0: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else: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4645"/>
            <a:ext cx="10515600" cy="1325563"/>
          </a:xfrm>
        </p:spPr>
        <p:txBody>
          <a:bodyPr/>
          <a:lstStyle/>
          <a:p>
            <a:r>
              <a:rPr lang="en-US" dirty="0"/>
              <a:t>A Probabilistic Classifier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384" y="172116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Experiment: "people wrote reviews of movies"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Outcomes (</a:t>
            </a:r>
            <a:r>
              <a:rPr lang="en-US" sz="3200" dirty="0" err="1"/>
              <a:t>Ω</a:t>
            </a:r>
            <a:r>
              <a:rPr lang="en-US" sz="3200" dirty="0"/>
              <a:t>): all possible reviews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Events: Y=</a:t>
            </a:r>
            <a:r>
              <a:rPr lang="en-US" sz="3200" dirty="0" err="1"/>
              <a:t>pos</a:t>
            </a:r>
            <a:r>
              <a:rPr lang="en-US" sz="3200" dirty="0"/>
              <a:t>: all positive reviews. Y=</a:t>
            </a:r>
            <a:r>
              <a:rPr lang="en-US" sz="3200" dirty="0" err="1"/>
              <a:t>neg</a:t>
            </a:r>
            <a:r>
              <a:rPr lang="en-US" sz="3200" dirty="0"/>
              <a:t> = all negative reviews</a:t>
            </a:r>
            <a:br>
              <a:rPr lang="en-US" sz="3200" dirty="0"/>
            </a:br>
            <a:r>
              <a:rPr lang="en-US" sz="3200" dirty="0"/>
              <a:t>              X=34925: "when review 34925 was written"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MLE is not going to work (review 34925 shouldn't be in training)!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#34925: "Filled with horrific dialogue, laughable characters, a laughable plot, and really no interesting stakes during this film, "Star </a:t>
            </a:r>
            <a:endParaRPr lang="en-US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sound..."</a:t>
            </a:r>
            <a:endParaRPr lang="en-US" dirty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Library of Babel (Borges, 1941)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/>
              <a:t>Contains all 1.3m-word texts, organized</a:t>
            </a:r>
          </a:p>
          <a:p>
            <a:r>
              <a:rPr lang="en-US" dirty="0"/>
              <a:t>A lot of it looks like junk</a:t>
            </a:r>
          </a:p>
          <a:p>
            <a:r>
              <a:rPr lang="en-US" dirty="0"/>
              <a:t>But all useful texts are in here too!</a:t>
            </a:r>
          </a:p>
          <a:p>
            <a:r>
              <a:rPr lang="en-US" dirty="0"/>
              <a:t>What's it like to be a librarian?</a:t>
            </a:r>
          </a:p>
          <a:p>
            <a:r>
              <a:rPr lang="en-US" dirty="0"/>
              <a:t>Look up your favorite piece of text at https://</a:t>
            </a:r>
            <a:r>
              <a:rPr lang="en-US" dirty="0" err="1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15276</TotalTime>
  <Words>5540</Words>
  <Application>Microsoft Office PowerPoint</Application>
  <PresentationFormat>Widescreen</PresentationFormat>
  <Paragraphs>1009</Paragraphs>
  <Slides>61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Mangal</vt:lpstr>
      <vt:lpstr>Wingdings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Bashar Alhafni</cp:lastModifiedBy>
  <cp:revision>224</cp:revision>
  <cp:lastPrinted>2017-09-08T05:04:20Z</cp:lastPrinted>
  <dcterms:created xsi:type="dcterms:W3CDTF">2017-08-30T21:07:33Z</dcterms:created>
  <dcterms:modified xsi:type="dcterms:W3CDTF">2018-09-18T18:52:49Z</dcterms:modified>
</cp:coreProperties>
</file>